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7"/>
  </p:handoutMasterIdLst>
  <p:sldIdLst>
    <p:sldId id="257" r:id="rId2"/>
    <p:sldId id="258" r:id="rId3"/>
    <p:sldId id="271" r:id="rId4"/>
    <p:sldId id="259" r:id="rId5"/>
    <p:sldId id="260" r:id="rId6"/>
    <p:sldId id="264" r:id="rId7"/>
    <p:sldId id="265" r:id="rId8"/>
    <p:sldId id="272" r:id="rId9"/>
    <p:sldId id="261" r:id="rId10"/>
    <p:sldId id="262" r:id="rId11"/>
    <p:sldId id="268" r:id="rId12"/>
    <p:sldId id="270" r:id="rId13"/>
    <p:sldId id="269" r:id="rId14"/>
    <p:sldId id="266" r:id="rId15"/>
    <p:sldId id="267" r:id="rId16"/>
  </p:sldIdLst>
  <p:sldSz cx="9144000" cy="6858000" type="screen4x3"/>
  <p:notesSz cx="6669088" cy="98726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98AA81-B1A2-4A50-ACCE-9FCA1FE810F6}" type="datetimeFigureOut">
              <a:rPr lang="nl-NL" smtClean="0"/>
              <a:t>03-02-14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007838-290E-4548-AA54-9241301144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15432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FB7F3-C664-48C2-9B5D-9ABC4135DBE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03-02-14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C73C-B89C-404C-B148-65819E61E5D8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624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FB7F3-C664-48C2-9B5D-9ABC4135DBE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03-02-14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C73C-B89C-404C-B148-65819E61E5D8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432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FB7F3-C664-48C2-9B5D-9ABC4135DBE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03-02-14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C73C-B89C-404C-B148-65819E61E5D8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98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FB7F3-C664-48C2-9B5D-9ABC4135DBE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03-02-14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C73C-B89C-404C-B148-65819E61E5D8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556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FB7F3-C664-48C2-9B5D-9ABC4135DBE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03-02-14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C73C-B89C-404C-B148-65819E61E5D8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49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FB7F3-C664-48C2-9B5D-9ABC4135DBE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03-02-14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C73C-B89C-404C-B148-65819E61E5D8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484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FB7F3-C664-48C2-9B5D-9ABC4135DBE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03-02-14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C73C-B89C-404C-B148-65819E61E5D8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2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FB7F3-C664-48C2-9B5D-9ABC4135DBE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03-02-14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C73C-B89C-404C-B148-65819E61E5D8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698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FB7F3-C664-48C2-9B5D-9ABC4135DBE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03-02-14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C73C-B89C-404C-B148-65819E61E5D8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164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FB7F3-C664-48C2-9B5D-9ABC4135DBE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03-02-14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C73C-B89C-404C-B148-65819E61E5D8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590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FB7F3-C664-48C2-9B5D-9ABC4135DBE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03-02-14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FC73C-B89C-404C-B148-65819E61E5D8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744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FB7F3-C664-48C2-9B5D-9ABC4135DBE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03-02-14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FC73C-B89C-404C-B148-65819E61E5D8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950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123test.nl/leary/" TargetMode="External"/><Relationship Id="rId2" Type="http://schemas.openxmlformats.org/officeDocument/2006/relationships/hyperlink" Target="http://www.testjegedrag.nl/tjg/zelftest/zelftest.htm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23test.nl/persoonlijkheidtest/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ren.nl/cursus/professionele-vaardigheden/teamrollen/plant.html" TargetMode="External"/><Relationship Id="rId2" Type="http://schemas.openxmlformats.org/officeDocument/2006/relationships/hyperlink" Target="http://www.123test.nl/groepsrollentest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De%209%20teamrollen%20van%20Belbin.docx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stheaven.nl/tests/leiderschap/vdab/leiderschap.php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611560" y="1720840"/>
            <a:ext cx="77048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5400" b="1" dirty="0">
                <a:solidFill>
                  <a:srgbClr val="00B050"/>
                </a:solidFill>
                <a:latin typeface="Arial Black" pitchFamily="34" charset="0"/>
                <a:ea typeface="+mj-ea"/>
                <a:cs typeface="+mj-cs"/>
              </a:rPr>
              <a:t>Leidinggeven voor </a:t>
            </a:r>
            <a:r>
              <a:rPr lang="nl-NL" sz="5400" b="1" dirty="0" smtClean="0">
                <a:solidFill>
                  <a:srgbClr val="00B050"/>
                </a:solidFill>
                <a:latin typeface="Arial Black" pitchFamily="34" charset="0"/>
                <a:ea typeface="+mj-ea"/>
                <a:cs typeface="+mj-cs"/>
              </a:rPr>
              <a:t>middenkader les 2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1547664" y="4005063"/>
            <a:ext cx="61926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 smtClean="0">
                <a:solidFill>
                  <a:srgbClr val="00B050"/>
                </a:solidFill>
                <a:latin typeface="Arial Black" pitchFamily="34" charset="0"/>
              </a:rPr>
              <a:t>Leiderschapsstijlen</a:t>
            </a:r>
            <a:endParaRPr lang="nl-NL" sz="4400" dirty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3118042" y="5013176"/>
            <a:ext cx="5472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Een leider zet de ladder op zijn plaats         heeft visie</a:t>
            </a:r>
          </a:p>
          <a:p>
            <a:r>
              <a:rPr lang="nl-NL" dirty="0" smtClean="0"/>
              <a:t>Een manager beklimt hem         realiseert de doelen</a:t>
            </a:r>
            <a:endParaRPr lang="nl-NL" dirty="0"/>
          </a:p>
        </p:txBody>
      </p:sp>
      <p:sp>
        <p:nvSpPr>
          <p:cNvPr id="6" name="PIJL-RECHTS 5"/>
          <p:cNvSpPr/>
          <p:nvPr/>
        </p:nvSpPr>
        <p:spPr>
          <a:xfrm>
            <a:off x="6804248" y="5194630"/>
            <a:ext cx="288032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  </a:t>
            </a:r>
            <a:endParaRPr lang="nl-NL" dirty="0"/>
          </a:p>
        </p:txBody>
      </p:sp>
      <p:sp>
        <p:nvSpPr>
          <p:cNvPr id="7" name="PIJL-RECHTS 6"/>
          <p:cNvSpPr/>
          <p:nvPr/>
        </p:nvSpPr>
        <p:spPr>
          <a:xfrm>
            <a:off x="5710330" y="5445224"/>
            <a:ext cx="288032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19877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547664" y="548680"/>
            <a:ext cx="6408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solidFill>
                  <a:srgbClr val="00B050"/>
                </a:solidFill>
                <a:latin typeface="Arial Black" pitchFamily="34" charset="0"/>
              </a:rPr>
              <a:t>Leary: hoe moet je lezen!</a:t>
            </a:r>
            <a:endParaRPr lang="nl-NL" sz="2800" dirty="0">
              <a:solidFill>
                <a:srgbClr val="00B050"/>
              </a:solidFill>
              <a:latin typeface="Arial Black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124744"/>
            <a:ext cx="7128792" cy="5559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815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3707904" y="4077072"/>
            <a:ext cx="527927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 smtClean="0">
                <a:hlinkClick r:id="rId2"/>
              </a:rPr>
              <a:t>http://www.testjegedrag.nl/tjg/zelftest/zelftest.htm</a:t>
            </a:r>
            <a:endParaRPr lang="nl-NL" dirty="0" smtClean="0"/>
          </a:p>
          <a:p>
            <a:endParaRPr lang="nl-NL" dirty="0" smtClean="0">
              <a:hlinkClick r:id="rId3"/>
            </a:endParaRPr>
          </a:p>
          <a:p>
            <a:r>
              <a:rPr lang="nl-NL" dirty="0" smtClean="0">
                <a:hlinkClick r:id="rId3"/>
              </a:rPr>
              <a:t>http://www.123test.nl/leary/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1475656" y="1124744"/>
            <a:ext cx="67687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smtClean="0">
                <a:solidFill>
                  <a:srgbClr val="00B050"/>
                </a:solidFill>
              </a:rPr>
              <a:t>Maak een Leary test middels de onderstaande hyperlink. Deze moet je kopiëren en of opslaan. Je krijgt </a:t>
            </a:r>
            <a:r>
              <a:rPr lang="nl-NL" sz="3600" dirty="0" smtClean="0">
                <a:solidFill>
                  <a:srgbClr val="00B050"/>
                </a:solidFill>
              </a:rPr>
              <a:t>dan </a:t>
            </a:r>
            <a:r>
              <a:rPr lang="nl-NL" sz="3600" dirty="0" smtClean="0">
                <a:solidFill>
                  <a:srgbClr val="00B050"/>
                </a:solidFill>
              </a:rPr>
              <a:t>een algemeen beeld of je onder of boven gedrag vertoond</a:t>
            </a:r>
            <a:endParaRPr lang="nl-NL" sz="3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2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013_leiderschap_invloedstijlen_roos_van_leary1b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98282" y="332656"/>
            <a:ext cx="7106166" cy="5904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67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899592" y="2780928"/>
            <a:ext cx="8064896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400" dirty="0">
                <a:hlinkClick r:id="rId2"/>
              </a:rPr>
              <a:t>http://www.123test.nl/persoonlijkheidtest</a:t>
            </a:r>
            <a:r>
              <a:rPr lang="nl-NL" sz="3400" dirty="0" smtClean="0">
                <a:hlinkClick r:id="rId2"/>
              </a:rPr>
              <a:t>/</a:t>
            </a:r>
            <a:r>
              <a:rPr lang="nl-NL" sz="3400" dirty="0" smtClean="0"/>
              <a:t> </a:t>
            </a:r>
            <a:endParaRPr lang="nl-NL" sz="3400" dirty="0"/>
          </a:p>
        </p:txBody>
      </p:sp>
    </p:spTree>
    <p:extLst>
      <p:ext uri="{BB962C8B-B14F-4D97-AF65-F5344CB8AC3E}">
        <p14:creationId xmlns:p14="http://schemas.microsoft.com/office/powerpoint/2010/main" val="346818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902552" y="2492896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>
                <a:hlinkClick r:id="rId2"/>
              </a:rPr>
              <a:t>http://www.123test.nl/groepsrollentest</a:t>
            </a:r>
            <a:r>
              <a:rPr lang="nl-NL" sz="3600" dirty="0" smtClean="0">
                <a:hlinkClick r:id="rId2"/>
              </a:rPr>
              <a:t>/</a:t>
            </a:r>
            <a:r>
              <a:rPr lang="nl-NL" sz="3600" dirty="0" smtClean="0"/>
              <a:t> </a:t>
            </a:r>
            <a:endParaRPr lang="nl-NL" sz="3600" dirty="0"/>
          </a:p>
        </p:txBody>
      </p:sp>
      <p:sp>
        <p:nvSpPr>
          <p:cNvPr id="4" name="Tekstvak 3"/>
          <p:cNvSpPr txBox="1"/>
          <p:nvPr/>
        </p:nvSpPr>
        <p:spPr>
          <a:xfrm>
            <a:off x="3563888" y="1484784"/>
            <a:ext cx="41044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800" dirty="0" smtClean="0">
                <a:solidFill>
                  <a:srgbClr val="00B050"/>
                </a:solidFill>
                <a:latin typeface="Arial Black" pitchFamily="34" charset="0"/>
              </a:rPr>
              <a:t>Belbin</a:t>
            </a:r>
            <a:endParaRPr lang="nl-NL" sz="4800" dirty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3419872" y="3356992"/>
            <a:ext cx="4392488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Welke groepsrollen zijn er:</a:t>
            </a:r>
            <a:endParaRPr lang="nl-NL" sz="2800" dirty="0" smtClean="0">
              <a:hlinkClick r:id="rId3" action="ppaction://hlinkfile"/>
            </a:endParaRPr>
          </a:p>
          <a:p>
            <a:r>
              <a:rPr lang="nl-NL" dirty="0" smtClean="0"/>
              <a:t>Plant </a:t>
            </a:r>
            <a:endParaRPr lang="nl-NL" dirty="0"/>
          </a:p>
          <a:p>
            <a:r>
              <a:rPr lang="nl-NL" dirty="0">
                <a:hlinkClick r:id="rId4" action="ppaction://hlinkfile"/>
              </a:rPr>
              <a:t>Voorzitter</a:t>
            </a:r>
            <a:r>
              <a:rPr lang="nl-NL" dirty="0"/>
              <a:t> </a:t>
            </a:r>
          </a:p>
          <a:p>
            <a:r>
              <a:rPr lang="nl-NL" dirty="0"/>
              <a:t>Vormer </a:t>
            </a:r>
          </a:p>
          <a:p>
            <a:r>
              <a:rPr lang="nl-NL" dirty="0"/>
              <a:t>Brononderzoeker </a:t>
            </a:r>
          </a:p>
          <a:p>
            <a:r>
              <a:rPr lang="nl-NL" dirty="0"/>
              <a:t>Bedrijfsman </a:t>
            </a:r>
          </a:p>
          <a:p>
            <a:r>
              <a:rPr lang="nl-NL" dirty="0"/>
              <a:t>Monitor </a:t>
            </a:r>
          </a:p>
          <a:p>
            <a:r>
              <a:rPr lang="nl-NL" dirty="0"/>
              <a:t>Groepswerker </a:t>
            </a:r>
          </a:p>
          <a:p>
            <a:r>
              <a:rPr lang="nl-NL" dirty="0"/>
              <a:t>Zorgdrager </a:t>
            </a:r>
            <a:endParaRPr lang="nl-NL" dirty="0" smtClean="0"/>
          </a:p>
          <a:p>
            <a:r>
              <a:rPr lang="nl-NL" dirty="0" smtClean="0"/>
              <a:t>Specialist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1689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051720" y="1772816"/>
            <a:ext cx="5976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Huiswerk: Lijst met kenmerken uitzoeken.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37129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1778720"/>
              </p:ext>
            </p:extLst>
          </p:nvPr>
        </p:nvGraphicFramePr>
        <p:xfrm>
          <a:off x="3347864" y="2636912"/>
          <a:ext cx="3335232" cy="3139632"/>
        </p:xfrm>
        <a:graphic>
          <a:graphicData uri="http://schemas.openxmlformats.org/drawingml/2006/table">
            <a:tbl>
              <a:tblPr firstRow="1" firstCol="1" bandRow="1"/>
              <a:tblGrid>
                <a:gridCol w="372608"/>
                <a:gridCol w="370328"/>
                <a:gridCol w="370328"/>
                <a:gridCol w="370328"/>
                <a:gridCol w="370328"/>
                <a:gridCol w="370328"/>
                <a:gridCol w="370328"/>
                <a:gridCol w="370328"/>
                <a:gridCol w="370328"/>
              </a:tblGrid>
              <a:tr h="3488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="1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1.9</a:t>
                      </a:r>
                      <a:endParaRPr lang="nl-NL" sz="1600" b="1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  </a:t>
                      </a:r>
                      <a:endParaRPr lang="nl-NL" sz="1600" b="1" baseline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  </a:t>
                      </a:r>
                      <a:endParaRPr lang="nl-NL" sz="1600" b="1" baseline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  </a:t>
                      </a:r>
                      <a:endParaRPr lang="nl-NL" sz="1600" b="1" baseline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  </a:t>
                      </a:r>
                      <a:endParaRPr lang="nl-NL" sz="1600" b="1" baseline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  </a:t>
                      </a:r>
                      <a:endParaRPr lang="nl-NL" sz="1600" b="1" baseline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  </a:t>
                      </a:r>
                      <a:endParaRPr lang="nl-NL" sz="1600" b="1" baseline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  </a:t>
                      </a:r>
                      <a:endParaRPr lang="nl-NL" sz="1600" b="1" baseline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="1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9.9</a:t>
                      </a:r>
                      <a:endParaRPr lang="nl-NL" sz="1600" b="1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488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nl-NL" sz="1600" b="1" baseline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nl-NL" sz="1600" b="1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nl-NL" sz="1600" b="1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nl-NL" sz="1600" b="1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nl-NL" sz="1600" b="1" baseline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nl-NL" sz="1600" b="1" baseline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nl-NL" sz="1600" b="1" baseline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nl-NL" sz="1600" b="1" baseline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nl-NL" sz="1600" b="1" baseline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488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nl-NL" sz="1600" b="1" baseline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nl-NL" sz="1600" b="1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nl-NL" sz="1600" b="1" baseline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nl-NL" sz="1600" b="1" baseline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nl-NL" sz="1600" b="1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nl-NL" sz="1600" b="1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nl-NL" sz="1600" b="1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nl-NL" sz="1600" b="1" baseline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nl-NL" sz="1600" b="1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488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nl-NL" sz="1600" b="1" baseline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nl-NL" sz="1600" b="1" baseline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nl-NL" sz="1600" b="1" baseline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nl-NL" sz="1600" b="1" baseline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nl-NL" sz="1600" b="1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nl-NL" sz="1600" b="1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nl-NL" sz="1600" b="1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nl-NL" sz="1600" b="1" baseline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nl-NL" sz="1600" b="1" baseline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488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nl-NL" sz="1600" b="1" baseline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nl-NL" sz="1600" b="1" baseline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nl-NL" sz="1600" b="1" baseline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nl-NL" sz="1600" b="1" baseline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="1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5.5</a:t>
                      </a:r>
                      <a:endParaRPr lang="nl-NL" sz="1600" b="1" baseline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nl-NL" sz="1600" b="1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nl-NL" sz="1600" b="1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nl-NL" sz="1600" b="1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nl-NL" sz="1600" b="1" baseline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488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nl-NL" sz="1600" b="1" baseline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nl-NL" sz="1600" b="1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nl-NL" sz="1600" b="1" baseline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nl-NL" sz="1600" b="1" baseline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nl-NL" sz="1600" b="1" baseline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nl-NL" sz="1600" b="1" baseline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nl-NL" sz="1600" b="1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nl-NL" sz="1600" b="1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nl-NL" sz="1600" b="1" baseline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488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nl-NL" sz="1600" b="1" baseline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nl-NL" sz="1600" b="1" baseline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nl-NL" sz="1600" b="1" baseline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nl-NL" sz="1600" b="1" baseline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nl-NL" sz="1600" b="1" baseline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nl-NL" sz="1600" b="1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nl-NL" sz="1600" b="1" baseline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nl-NL" sz="1600" b="1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nl-NL" sz="1600" b="1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488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nl-NL" sz="1600" b="1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nl-NL" sz="1600" b="1" baseline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nl-NL" sz="1600" b="1" baseline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nl-NL" sz="1600" b="1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nl-NL" sz="1600" b="1" baseline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nl-NL" sz="1600" b="1" baseline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nl-NL" sz="1600" b="1" baseline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nl-NL" sz="1600" b="1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nl-NL" sz="1600" b="1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488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="1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1.1</a:t>
                      </a:r>
                      <a:endParaRPr lang="nl-NL" sz="1600" b="1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nl-NL" sz="1600" b="1" baseline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nl-NL" sz="1600" b="1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nl-NL" sz="1600" b="1" baseline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nl-NL" sz="1600" b="1" baseline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nl-NL" sz="1600" b="1" baseline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nl-NL" sz="1600" b="1" baseline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b="1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nl-NL" sz="1600" b="1" baseline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600" b="1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9.1</a:t>
                      </a:r>
                      <a:endParaRPr lang="nl-NL" sz="1600" b="1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echthoek 3"/>
          <p:cNvSpPr/>
          <p:nvPr/>
        </p:nvSpPr>
        <p:spPr>
          <a:xfrm>
            <a:off x="2339752" y="272702"/>
            <a:ext cx="561662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400" dirty="0">
                <a:solidFill>
                  <a:srgbClr val="00B050"/>
                </a:solidFill>
              </a:rPr>
              <a:t>'The Managerial </a:t>
            </a:r>
            <a:r>
              <a:rPr lang="nl-NL" sz="4400" dirty="0" err="1">
                <a:solidFill>
                  <a:srgbClr val="00B050"/>
                </a:solidFill>
              </a:rPr>
              <a:t>Grid</a:t>
            </a:r>
            <a:r>
              <a:rPr lang="nl-NL" sz="4400" dirty="0">
                <a:solidFill>
                  <a:srgbClr val="00B050"/>
                </a:solidFill>
              </a:rPr>
              <a:t>'</a:t>
            </a:r>
          </a:p>
        </p:txBody>
      </p:sp>
      <p:sp>
        <p:nvSpPr>
          <p:cNvPr id="5" name="Rechthoek 4"/>
          <p:cNvSpPr/>
          <p:nvPr/>
        </p:nvSpPr>
        <p:spPr>
          <a:xfrm>
            <a:off x="1907704" y="1268760"/>
            <a:ext cx="59766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l-NL" sz="3200" b="1" dirty="0" smtClean="0">
                <a:solidFill>
                  <a:srgbClr val="000000"/>
                </a:solidFill>
                <a:latin typeface="Verdana"/>
                <a:ea typeface="Times New Roman"/>
              </a:rPr>
              <a:t>Mensgerichtheid</a:t>
            </a:r>
          </a:p>
          <a:p>
            <a:pPr>
              <a:spcAft>
                <a:spcPts val="0"/>
              </a:spcAft>
            </a:pPr>
            <a:endParaRPr lang="nl-NL" sz="1600" dirty="0">
              <a:latin typeface="Times New Roman"/>
              <a:ea typeface="Calibri"/>
            </a:endParaRPr>
          </a:p>
          <a:p>
            <a:pPr>
              <a:spcAft>
                <a:spcPts val="0"/>
              </a:spcAft>
            </a:pPr>
            <a:r>
              <a:rPr lang="nl-NL" sz="3200" b="1" dirty="0">
                <a:solidFill>
                  <a:srgbClr val="000000"/>
                </a:solidFill>
                <a:latin typeface="Verdana"/>
                <a:ea typeface="Times New Roman"/>
              </a:rPr>
              <a:t>Taakgerichtheid</a:t>
            </a:r>
            <a:r>
              <a:rPr lang="nl-NL" sz="1600" dirty="0">
                <a:solidFill>
                  <a:srgbClr val="000000"/>
                </a:solidFill>
                <a:latin typeface="Verdana"/>
                <a:ea typeface="Times New Roman"/>
              </a:rPr>
              <a:t/>
            </a:r>
            <a:br>
              <a:rPr lang="nl-NL" sz="1600" dirty="0">
                <a:solidFill>
                  <a:srgbClr val="000000"/>
                </a:solidFill>
                <a:latin typeface="Verdana"/>
                <a:ea typeface="Times New Roman"/>
              </a:rPr>
            </a:br>
            <a:endParaRPr lang="nl-NL" sz="1600" dirty="0">
              <a:effectLst/>
              <a:latin typeface="Times New Roman"/>
              <a:ea typeface="Calibri"/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5364088" y="5877272"/>
            <a:ext cx="141737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100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Blake en Mouton </a:t>
            </a:r>
            <a:endParaRPr lang="nl-NL" sz="1100" dirty="0"/>
          </a:p>
        </p:txBody>
      </p:sp>
      <p:sp>
        <p:nvSpPr>
          <p:cNvPr id="7" name="Rechthoek 6"/>
          <p:cNvSpPr/>
          <p:nvPr/>
        </p:nvSpPr>
        <p:spPr>
          <a:xfrm>
            <a:off x="1547664" y="6138882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>
                <a:hlinkClick r:id="rId2"/>
              </a:rPr>
              <a:t>http://</a:t>
            </a:r>
            <a:r>
              <a:rPr lang="nl-NL" dirty="0" smtClean="0">
                <a:hlinkClick r:id="rId2"/>
              </a:rPr>
              <a:t>www.testheaven.nl/tests/leiderschap/vdab/leiderschap.php</a:t>
            </a:r>
            <a:r>
              <a:rPr lang="nl-NL" dirty="0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832759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" y="466725"/>
            <a:ext cx="8058150" cy="592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895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755576" y="548680"/>
            <a:ext cx="45361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200" b="1" dirty="0" smtClean="0">
                <a:solidFill>
                  <a:srgbClr val="00B050"/>
                </a:solidFill>
              </a:rPr>
              <a:t>Situationeel leidinggeven</a:t>
            </a:r>
            <a:endParaRPr lang="nl-NL" sz="3200" dirty="0">
              <a:solidFill>
                <a:srgbClr val="00B050"/>
              </a:solidFill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755576" y="2904150"/>
            <a:ext cx="55010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200" b="1" dirty="0" smtClean="0">
                <a:solidFill>
                  <a:srgbClr val="00B050"/>
                </a:solidFill>
              </a:rPr>
              <a:t>Transformationeel leiderschap</a:t>
            </a:r>
            <a:endParaRPr lang="nl-NL" sz="3200" dirty="0">
              <a:solidFill>
                <a:srgbClr val="00B050"/>
              </a:solidFill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1619672" y="1268760"/>
            <a:ext cx="60486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Prikkelende managementstijl voor iedere medewerker, afhankelijk van zijn/haar competentie niveau.</a:t>
            </a:r>
            <a:endParaRPr lang="nl-NL" sz="2800" dirty="0"/>
          </a:p>
        </p:txBody>
      </p:sp>
      <p:sp>
        <p:nvSpPr>
          <p:cNvPr id="6" name="Tekstvak 5"/>
          <p:cNvSpPr txBox="1"/>
          <p:nvPr/>
        </p:nvSpPr>
        <p:spPr>
          <a:xfrm>
            <a:off x="1619672" y="3573016"/>
            <a:ext cx="56166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Managementstijl probeert een verandering in het denken van de medewerkers te weeg te brengen.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2470877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1115616" y="404664"/>
            <a:ext cx="55719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l-NL" sz="4000" b="1" dirty="0">
                <a:solidFill>
                  <a:srgbClr val="00B050"/>
                </a:solidFill>
              </a:rPr>
              <a:t>Situationeel leidinggeven</a:t>
            </a:r>
            <a:endParaRPr lang="nl-NL" sz="4000" dirty="0">
              <a:solidFill>
                <a:srgbClr val="00B050"/>
              </a:solidFill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2976695" y="1124744"/>
            <a:ext cx="5256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i="1" dirty="0" smtClean="0"/>
              <a:t>4 fases van taakvolwassenheid</a:t>
            </a:r>
            <a:endParaRPr lang="nl-NL" sz="2800" b="1" i="1" dirty="0"/>
          </a:p>
        </p:txBody>
      </p:sp>
      <p:sp>
        <p:nvSpPr>
          <p:cNvPr id="4" name="Tekstvak 3"/>
          <p:cNvSpPr txBox="1"/>
          <p:nvPr/>
        </p:nvSpPr>
        <p:spPr>
          <a:xfrm>
            <a:off x="1259632" y="2060848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/>
              <a:t>Klagers: zwakke motivatie – niet bekwaam</a:t>
            </a:r>
            <a:endParaRPr lang="nl-NL" sz="2400" b="1" dirty="0"/>
          </a:p>
        </p:txBody>
      </p:sp>
      <p:sp>
        <p:nvSpPr>
          <p:cNvPr id="5" name="Rechthoek 4"/>
          <p:cNvSpPr/>
          <p:nvPr/>
        </p:nvSpPr>
        <p:spPr>
          <a:xfrm>
            <a:off x="1256666" y="2780928"/>
            <a:ext cx="59766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nl-NL" sz="2400" b="1" dirty="0" smtClean="0">
                <a:solidFill>
                  <a:prstClr val="black"/>
                </a:solidFill>
              </a:rPr>
              <a:t>Angsthazen: sterke </a:t>
            </a:r>
            <a:r>
              <a:rPr lang="nl-NL" sz="2400" b="1" dirty="0">
                <a:solidFill>
                  <a:prstClr val="black"/>
                </a:solidFill>
              </a:rPr>
              <a:t>motivatie – niet bekwaam</a:t>
            </a:r>
          </a:p>
        </p:txBody>
      </p:sp>
      <p:sp>
        <p:nvSpPr>
          <p:cNvPr id="6" name="Rechthoek 5"/>
          <p:cNvSpPr/>
          <p:nvPr/>
        </p:nvSpPr>
        <p:spPr>
          <a:xfrm>
            <a:off x="1277888" y="3428999"/>
            <a:ext cx="5526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nl-NL" sz="2400" b="1" dirty="0" smtClean="0">
                <a:solidFill>
                  <a:prstClr val="black"/>
                </a:solidFill>
              </a:rPr>
              <a:t>Kanjers: sterke </a:t>
            </a:r>
            <a:r>
              <a:rPr lang="nl-NL" sz="2400" b="1" dirty="0">
                <a:solidFill>
                  <a:prstClr val="black"/>
                </a:solidFill>
              </a:rPr>
              <a:t>motivatie – </a:t>
            </a:r>
            <a:r>
              <a:rPr lang="nl-NL" sz="2400" b="1" dirty="0" smtClean="0">
                <a:solidFill>
                  <a:prstClr val="black"/>
                </a:solidFill>
              </a:rPr>
              <a:t>erg </a:t>
            </a:r>
            <a:r>
              <a:rPr lang="nl-NL" sz="2400" b="1" dirty="0">
                <a:solidFill>
                  <a:prstClr val="black"/>
                </a:solidFill>
              </a:rPr>
              <a:t>bekwaam</a:t>
            </a:r>
          </a:p>
        </p:txBody>
      </p:sp>
      <p:sp>
        <p:nvSpPr>
          <p:cNvPr id="7" name="Rechthoek 6"/>
          <p:cNvSpPr/>
          <p:nvPr/>
        </p:nvSpPr>
        <p:spPr>
          <a:xfrm>
            <a:off x="1259632" y="4077072"/>
            <a:ext cx="55446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nl-NL" sz="2400" b="1" dirty="0" smtClean="0">
                <a:solidFill>
                  <a:prstClr val="black"/>
                </a:solidFill>
              </a:rPr>
              <a:t>Tobbers</a:t>
            </a:r>
            <a:r>
              <a:rPr lang="nl-NL" sz="2400" b="1" dirty="0">
                <a:solidFill>
                  <a:prstClr val="black"/>
                </a:solidFill>
              </a:rPr>
              <a:t>: zwakke motivatie – </a:t>
            </a:r>
            <a:r>
              <a:rPr lang="nl-NL" sz="2400" b="1" dirty="0" smtClean="0">
                <a:solidFill>
                  <a:prstClr val="black"/>
                </a:solidFill>
              </a:rPr>
              <a:t>erg </a:t>
            </a:r>
            <a:r>
              <a:rPr lang="nl-NL" sz="2400" b="1" dirty="0">
                <a:solidFill>
                  <a:prstClr val="black"/>
                </a:solidFill>
              </a:rPr>
              <a:t>bekwaam</a:t>
            </a:r>
          </a:p>
        </p:txBody>
      </p:sp>
      <p:sp>
        <p:nvSpPr>
          <p:cNvPr id="8" name="Rechthoek 7"/>
          <p:cNvSpPr/>
          <p:nvPr/>
        </p:nvSpPr>
        <p:spPr>
          <a:xfrm>
            <a:off x="3668725" y="5301208"/>
            <a:ext cx="45587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/>
              <a:t>In tabel of matrix vorm ziet de aanpak er zo uit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75666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76672"/>
            <a:ext cx="7200800" cy="5544616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3419872" y="1591667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Tobbers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3419872" y="342900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Klagers</a:t>
            </a: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5364088" y="342900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A</a:t>
            </a:r>
            <a:r>
              <a:rPr lang="nl-NL" dirty="0" smtClean="0"/>
              <a:t>ngsthazen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5364088" y="155679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Kanjers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41119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899592" y="620688"/>
            <a:ext cx="55010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200" b="1" dirty="0" smtClean="0">
                <a:solidFill>
                  <a:srgbClr val="00B050"/>
                </a:solidFill>
              </a:rPr>
              <a:t>Transformationeel leiderschap</a:t>
            </a:r>
            <a:endParaRPr lang="nl-NL" sz="3200" dirty="0">
              <a:solidFill>
                <a:srgbClr val="00B050"/>
              </a:solidFill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1979712" y="1268759"/>
            <a:ext cx="63367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Verenigd uitgangspunten van de managerial </a:t>
            </a:r>
            <a:r>
              <a:rPr lang="nl-NL" sz="2400" dirty="0" err="1" smtClean="0"/>
              <a:t>grid</a:t>
            </a:r>
            <a:r>
              <a:rPr lang="nl-NL" sz="2400" dirty="0" smtClean="0"/>
              <a:t> en het model van situationeel leiderschap.</a:t>
            </a:r>
            <a:endParaRPr lang="nl-NL" sz="2400" dirty="0"/>
          </a:p>
        </p:txBody>
      </p:sp>
      <p:sp>
        <p:nvSpPr>
          <p:cNvPr id="4" name="Tekstvak 3"/>
          <p:cNvSpPr txBox="1"/>
          <p:nvPr/>
        </p:nvSpPr>
        <p:spPr>
          <a:xfrm>
            <a:off x="2236169" y="3684166"/>
            <a:ext cx="6062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* Geeft openheid omtrent zijn visie, doelstellingen en/of acties</a:t>
            </a: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1414989" y="4464254"/>
            <a:ext cx="77048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solidFill>
                  <a:srgbClr val="00B050"/>
                </a:solidFill>
              </a:rPr>
              <a:t>Is het meest effectief in sterk wisselende omgeving</a:t>
            </a:r>
            <a:endParaRPr lang="nl-NL" sz="2800" b="1" dirty="0">
              <a:solidFill>
                <a:srgbClr val="00B050"/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2236169" y="3314834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* Laat mensen meedenken en kan snel anticiperen</a:t>
            </a:r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2236169" y="2924944"/>
            <a:ext cx="6098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* Inspirerend leider die mensen weet te enthousiasmeren</a:t>
            </a:r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1115616" y="2188136"/>
            <a:ext cx="2952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/>
              <a:t>Eigenschappen: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4264212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9975" y="764704"/>
            <a:ext cx="7623081" cy="5021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3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1475656" y="690963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smtClean="0">
                <a:solidFill>
                  <a:srgbClr val="00B050"/>
                </a:solidFill>
                <a:latin typeface="Arial Black" pitchFamily="34" charset="0"/>
              </a:rPr>
              <a:t>Participatief leiderschap</a:t>
            </a:r>
            <a:endParaRPr lang="nl-NL" sz="3600" dirty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2699792" y="3845762"/>
            <a:ext cx="576064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Wat heb je nodig:</a:t>
            </a:r>
            <a:endParaRPr lang="nl-NL" sz="2800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nl-NL" sz="2800" dirty="0" smtClean="0"/>
              <a:t> Organisatie sensitiviteit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nl-NL" sz="2800" dirty="0" smtClean="0"/>
              <a:t> Invloed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nl-NL" sz="2800" dirty="0" smtClean="0"/>
              <a:t> Een rechte rug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nl-NL" sz="2800" dirty="0" smtClean="0"/>
              <a:t> vertrouwen in je mensen en jezelf</a:t>
            </a:r>
            <a:endParaRPr lang="nl-NL" sz="2800" dirty="0"/>
          </a:p>
        </p:txBody>
      </p:sp>
      <p:sp>
        <p:nvSpPr>
          <p:cNvPr id="10" name="Tekstvak 9"/>
          <p:cNvSpPr txBox="1"/>
          <p:nvPr/>
        </p:nvSpPr>
        <p:spPr>
          <a:xfrm>
            <a:off x="1331640" y="2996952"/>
            <a:ext cx="4680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Past niet in iedere bedrijfscultuur</a:t>
            </a:r>
            <a:endParaRPr lang="nl-NL" sz="2000" dirty="0"/>
          </a:p>
        </p:txBody>
      </p:sp>
      <p:sp>
        <p:nvSpPr>
          <p:cNvPr id="11" name="Tekstvak 10"/>
          <p:cNvSpPr txBox="1"/>
          <p:nvPr/>
        </p:nvSpPr>
        <p:spPr>
          <a:xfrm>
            <a:off x="942989" y="2348880"/>
            <a:ext cx="7056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Vereist een bepaalde taakvolwassenheid van de medewerkers</a:t>
            </a:r>
            <a:endParaRPr lang="nl-NL" sz="2000" dirty="0"/>
          </a:p>
        </p:txBody>
      </p:sp>
      <p:sp>
        <p:nvSpPr>
          <p:cNvPr id="12" name="Tekstvak 11"/>
          <p:cNvSpPr txBox="1"/>
          <p:nvPr/>
        </p:nvSpPr>
        <p:spPr>
          <a:xfrm>
            <a:off x="1027820" y="1719378"/>
            <a:ext cx="73606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Ondersteunend ofwel supportief: zorgt voor de randvoorwaarden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3205835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951</TotalTime>
  <Words>286</Words>
  <Application>Microsoft Office PowerPoint</Application>
  <PresentationFormat>Diavoorstelling (4:3)</PresentationFormat>
  <Paragraphs>142</Paragraphs>
  <Slides>15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6" baseType="lpstr">
      <vt:lpstr>Office-thema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Géraar</dc:creator>
  <cp:lastModifiedBy>Robbert Oosterom</cp:lastModifiedBy>
  <cp:revision>46</cp:revision>
  <cp:lastPrinted>2014-02-03T16:33:38Z</cp:lastPrinted>
  <dcterms:created xsi:type="dcterms:W3CDTF">2011-05-17T20:01:52Z</dcterms:created>
  <dcterms:modified xsi:type="dcterms:W3CDTF">2014-02-03T16:38:15Z</dcterms:modified>
</cp:coreProperties>
</file>